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6" r:id="rId5"/>
    <p:sldId id="261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>
      <p:cViewPr varScale="1">
        <p:scale>
          <a:sx n="63" d="100"/>
          <a:sy n="63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D5169E-0BD8-904F-F254-7B7B114E3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FC11A7-00B6-A4F8-DCFE-CDE254564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4424E7-9986-9481-A5E0-3DB0D598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2D05D4-41EB-D553-CBC7-B4CA2B2B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03D13F-B748-D7FC-380E-1FB48EAB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91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1C1040-59EE-A239-411A-6D37B545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17A569-C45C-AF14-61E7-121AFD7E1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E8FA39-85D8-F7AB-0ADC-F456BE36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58F2B1-18C5-ECEB-3C4D-5C57707B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2BB97-241C-B13C-F7C1-0FF099F1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07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04E15B-F9F7-F8C2-6336-5D66F0DF4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1634B1-DC72-DE2A-C0C4-C6926506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149A4-9197-668D-72D5-F5502096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5337ED-0525-F50A-A62C-8549EA94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7D1EE2-0242-291E-DF4D-4AA07EE6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57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240412-7F53-83D5-F210-EFA56142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9A4AED-DBA9-3011-46C1-28EAE2821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C02E6F-8D46-7485-9C66-C8F3E624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885FD5-D66D-C5CF-F726-8730D0E9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A2FB5C-9EB8-03B4-AF29-B29C76E9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9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4B98A7-F5AC-004E-C57A-A6698D5A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BC674F-BC93-6EE1-AFCC-0578418D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49B7FE-E179-4011-333B-3DE0762E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EF268C-47C4-7FBC-D9DE-F7E7323B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9437D-62B3-8F55-B011-D44FADA0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71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AA3AF2-296A-6F27-43E0-954FCEE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0D8B47-E772-06BF-8DB8-195660B9B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73CD02-6D6E-1E61-9298-8DE3BAC7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2CE280-537D-A62B-DA17-CA7D3155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C6F70D-2999-2129-9289-FA69A622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701D2C-DFAC-274D-DB1F-E998DCB1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3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C83D88-A7BC-F58F-A5CD-04FC5E3C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2C6F5F-B03F-A582-66DD-77BA625E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D0B1AD-8A75-2D8A-181A-161694AB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6D94F7-4224-AB98-FFB6-AA01FD72E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9199A8-F009-5743-F7AA-EB7AEC42F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49238D-7E34-E865-709D-2134FDDC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548F850-CDAF-1D20-96ED-9F4F87A0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F5BE9E7-EA3B-3C38-67C7-19240C9C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0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5037DE-D8F3-F0E5-F17C-7F5DDED3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4528EB-1296-0942-AAAB-B2BA1C51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88F247-BCDD-A5A9-CDA0-31650835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96F4F9-70F1-5B2C-810D-2CB7DE81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6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4137BFA-B4CF-7046-E256-1EC5C7D9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823AD2-5FE1-341B-0CF5-CF033799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407EBB-9A20-2A9E-D28F-E3993B89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32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3AACF5-F74B-1B22-B7DC-0D1AA33B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9A88A9-6CEA-2602-2D60-EF010320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EB2D3A-B85D-DF52-2D25-0C50D601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507A3D-AB7D-6842-BC72-FE52B48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62F1E2-90B0-A83B-AE1C-3299519A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56E146-6146-91F7-CC4C-53FC24A6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09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47AD90-34A6-CA87-F344-7C8118CF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78949F-1332-CC62-8DC4-B78B7B28A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6A076D-9B93-EC07-73FB-F2A333AB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5016CD-6671-BD3F-C527-ACF7009D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FDCB71-F9AC-D8A1-9912-E69485CD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605A15-A4E9-D736-FB97-F78C515B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5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080D19-B3C2-E9C8-4A16-B46DAC2E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701FF2-1402-A8C3-DFC9-2D9B911D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8A0987-D232-2801-0ED4-6E4ADB7D4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9264-54A1-4B34-964D-A8227474E612}" type="datetimeFigureOut">
              <a:rPr lang="ko-KR" altLang="en-US" smtClean="0"/>
              <a:t>2023-11-22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F5D4E-ADD2-F0C9-E655-9704E62E7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FD306A-4547-2F6D-1D75-4CC0CC98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6706-CEDB-4811-9542-A482CDD903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79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7CCFAC0-F0BC-E202-A9A7-6D9EE050A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7" b="11590"/>
          <a:stretch/>
        </p:blipFill>
        <p:spPr>
          <a:xfrm>
            <a:off x="-600" y="8421"/>
            <a:ext cx="12193200" cy="684115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CFE7C0F-25F9-1B38-10B6-814C0D1FB648}"/>
              </a:ext>
            </a:extLst>
          </p:cNvPr>
          <p:cNvSpPr/>
          <p:nvPr/>
        </p:nvSpPr>
        <p:spPr>
          <a:xfrm>
            <a:off x="-600" y="9000"/>
            <a:ext cx="12193200" cy="6840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52B21F6-6AD5-D527-27B6-DD8F6082CA68}"/>
              </a:ext>
            </a:extLst>
          </p:cNvPr>
          <p:cNvSpPr/>
          <p:nvPr/>
        </p:nvSpPr>
        <p:spPr>
          <a:xfrm>
            <a:off x="-600" y="1269000"/>
            <a:ext cx="12193200" cy="28800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/>
                </a:solidFill>
              </a:rPr>
              <a:t>차와 다도 그리고 명상</a:t>
            </a:r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>
                    <a:lumMod val="85000"/>
                  </a:schemeClr>
                </a:solidFill>
              </a:rPr>
              <a:t>으로</a:t>
            </a:r>
            <a:r>
              <a:rPr lang="en-US" altLang="ko-KR" sz="4400" b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4400" b="1">
                <a:solidFill>
                  <a:schemeClr val="bg1">
                    <a:lumMod val="85000"/>
                  </a:schemeClr>
                </a:solidFill>
              </a:rPr>
              <a:t>떠나보는</a:t>
            </a:r>
            <a:endParaRPr lang="en-US" altLang="ko-KR" sz="4400" b="1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altLang="ko-KR" sz="4400" b="1">
              <a:solidFill>
                <a:schemeClr val="bg1"/>
              </a:solidFill>
            </a:endParaRPr>
          </a:p>
          <a:p>
            <a:pPr algn="ctr"/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/>
                </a:solidFill>
              </a:rPr>
              <a:t>공감</a:t>
            </a:r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/>
                </a:solidFill>
              </a:rPr>
              <a:t> </a:t>
            </a:r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/>
                </a:solidFill>
              </a:rPr>
              <a:t>소통</a:t>
            </a:r>
            <a:r>
              <a:rPr lang="en-US" altLang="ko-KR" sz="4400" b="1">
                <a:solidFill>
                  <a:schemeClr val="bg1"/>
                </a:solidFill>
              </a:rPr>
              <a:t>' '</a:t>
            </a:r>
            <a:r>
              <a:rPr lang="ko-KR" altLang="en-US" sz="4400" b="1">
                <a:solidFill>
                  <a:schemeClr val="bg1"/>
                </a:solidFill>
              </a:rPr>
              <a:t>힐링</a:t>
            </a:r>
            <a:r>
              <a:rPr lang="en-US" altLang="ko-KR" sz="4400" b="1">
                <a:solidFill>
                  <a:schemeClr val="bg1"/>
                </a:solidFill>
              </a:rPr>
              <a:t>'</a:t>
            </a:r>
            <a:r>
              <a:rPr lang="ko-KR" altLang="en-US" sz="4400" b="1">
                <a:solidFill>
                  <a:schemeClr val="bg1"/>
                </a:solidFill>
              </a:rPr>
              <a:t> </a:t>
            </a:r>
            <a:r>
              <a:rPr lang="ko-KR" altLang="en-US" sz="4400" b="1">
                <a:solidFill>
                  <a:schemeClr val="bg1">
                    <a:lumMod val="85000"/>
                  </a:schemeClr>
                </a:solidFill>
              </a:rPr>
              <a:t>교육 프로그램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FF54BC-8078-C7B6-613D-916A709D6F96}"/>
              </a:ext>
            </a:extLst>
          </p:cNvPr>
          <p:cNvSpPr/>
          <p:nvPr/>
        </p:nvSpPr>
        <p:spPr>
          <a:xfrm>
            <a:off x="-600" y="5058000"/>
            <a:ext cx="12193200" cy="1800000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2000" b="1">
                <a:solidFill>
                  <a:schemeClr val="bg1">
                    <a:lumMod val="50000"/>
                  </a:schemeClr>
                </a:solidFill>
              </a:rPr>
              <a:t>사단법인 푸른차문화연구원</a:t>
            </a:r>
            <a:endParaRPr lang="en-US" altLang="ko-KR" sz="2000" b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ko-KR" sz="2000" b="1">
                <a:solidFill>
                  <a:schemeClr val="bg1">
                    <a:lumMod val="50000"/>
                  </a:schemeClr>
                </a:solidFill>
              </a:rPr>
              <a:t>053) 754 1110</a:t>
            </a:r>
          </a:p>
          <a:p>
            <a:pPr algn="r"/>
            <a:endParaRPr lang="en-US" altLang="ko-KR" sz="2000" b="1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ko-KR" altLang="en-US" b="1">
                <a:solidFill>
                  <a:schemeClr val="bg1">
                    <a:lumMod val="65000"/>
                  </a:schemeClr>
                </a:solidFill>
              </a:rPr>
              <a:t>대구광역시 수성구 유니버시아드로 </a:t>
            </a:r>
            <a:r>
              <a:rPr lang="en-US" altLang="ko-KR" b="1">
                <a:solidFill>
                  <a:schemeClr val="bg1">
                    <a:lumMod val="65000"/>
                  </a:schemeClr>
                </a:solidFill>
              </a:rPr>
              <a:t>11</a:t>
            </a:r>
            <a:r>
              <a:rPr lang="ko-KR" altLang="en-US" b="1">
                <a:solidFill>
                  <a:schemeClr val="bg1">
                    <a:lumMod val="65000"/>
                  </a:schemeClr>
                </a:solidFill>
              </a:rPr>
              <a:t>길 </a:t>
            </a:r>
            <a:r>
              <a:rPr lang="en-US" altLang="ko-KR" b="1">
                <a:solidFill>
                  <a:schemeClr val="bg1">
                    <a:lumMod val="65000"/>
                  </a:schemeClr>
                </a:solidFill>
              </a:rPr>
              <a:t>41</a:t>
            </a:r>
          </a:p>
          <a:p>
            <a:pPr algn="r"/>
            <a:r>
              <a:rPr lang="en-US" altLang="ko-KR" b="1">
                <a:solidFill>
                  <a:schemeClr val="bg1"/>
                </a:solidFill>
              </a:rPr>
              <a:t>blog.naver.com/puruncha</a:t>
            </a:r>
            <a:endParaRPr lang="ko-KR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3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36B075A-E705-CE7E-7F6B-76750B32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32" y="0"/>
            <a:ext cx="4739268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419AFF-F6C2-49BC-0689-41CAFFC8B9E9}"/>
              </a:ext>
            </a:extLst>
          </p:cNvPr>
          <p:cNvSpPr/>
          <p:nvPr/>
        </p:nvSpPr>
        <p:spPr>
          <a:xfrm>
            <a:off x="516000" y="438569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제안 배경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D07FC5-6161-AB0C-463B-59F55BAC7A81}"/>
              </a:ext>
            </a:extLst>
          </p:cNvPr>
          <p:cNvSpPr/>
          <p:nvPr/>
        </p:nvSpPr>
        <p:spPr>
          <a:xfrm>
            <a:off x="696000" y="873468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차와 다도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라는 콘셉트로 기존의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공감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소통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교육을 새롭게 재조명하고 대안 제시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36E71D4-7D97-C9F2-EACA-12C79B06A926}"/>
              </a:ext>
            </a:extLst>
          </p:cNvPr>
          <p:cNvSpPr/>
          <p:nvPr/>
        </p:nvSpPr>
        <p:spPr>
          <a:xfrm>
            <a:off x="516000" y="1460896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제안 목적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17B2052-1ABF-C124-469F-C589C6E83D45}"/>
              </a:ext>
            </a:extLst>
          </p:cNvPr>
          <p:cNvSpPr/>
          <p:nvPr/>
        </p:nvSpPr>
        <p:spPr>
          <a:xfrm>
            <a:off x="696000" y="1895795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신선한 소재로 교육 프로그램을 진행해 피교육자의 자발적인 참여를 유도함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66F80C-F9F2-4F1D-06F9-D926E31DF01C}"/>
              </a:ext>
            </a:extLst>
          </p:cNvPr>
          <p:cNvSpPr/>
          <p:nvPr/>
        </p:nvSpPr>
        <p:spPr>
          <a:xfrm>
            <a:off x="516000" y="4311645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프로그램 운영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8C968FF-1BB7-9CFA-6311-CD836D7231F1}"/>
              </a:ext>
            </a:extLst>
          </p:cNvPr>
          <p:cNvSpPr/>
          <p:nvPr/>
        </p:nvSpPr>
        <p:spPr>
          <a:xfrm>
            <a:off x="696000" y="4857104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프로그램별로 전문강사가 해당 과목을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2~3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시간씩 맡아 강의</a:t>
            </a:r>
            <a:endParaRPr lang="en-US" altLang="ko-KR" sz="14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참석 인원은 조율 가능하며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비용은 고객사의 예산 범위 내 협의 조정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75826B7-E604-901A-4B13-D749860C1B16}"/>
              </a:ext>
            </a:extLst>
          </p:cNvPr>
          <p:cNvSpPr/>
          <p:nvPr/>
        </p:nvSpPr>
        <p:spPr>
          <a:xfrm>
            <a:off x="516000" y="5444533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5.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교육 기대효과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8A6F4F9-4C7F-EC47-AF97-5D30D996B36C}"/>
              </a:ext>
            </a:extLst>
          </p:cNvPr>
          <p:cNvSpPr/>
          <p:nvPr/>
        </p:nvSpPr>
        <p:spPr>
          <a:xfrm>
            <a:off x="696000" y="5879432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새로운 환경에서의 다양한 체험 활동으로 조직 활성화와 힐링 효과를 동시에 접목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30ADEB1-5168-FEAF-4AF9-B1CFE00EA97C}"/>
              </a:ext>
            </a:extLst>
          </p:cNvPr>
          <p:cNvSpPr/>
          <p:nvPr/>
        </p:nvSpPr>
        <p:spPr>
          <a:xfrm>
            <a:off x="516000" y="2483223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주요 프로그램 소개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B2DBBAB-2186-C91C-7E60-072574721EA2}"/>
              </a:ext>
            </a:extLst>
          </p:cNvPr>
          <p:cNvSpPr/>
          <p:nvPr/>
        </p:nvSpPr>
        <p:spPr>
          <a:xfrm>
            <a:off x="696000" y="2918122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공감 소통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_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구성원끼리 자신들만의 차를 만들어 가는 과정에서 경청하며 소통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E892FE5-2C1E-624F-2885-69570FFA110F}"/>
              </a:ext>
            </a:extLst>
          </p:cNvPr>
          <p:cNvSpPr/>
          <p:nvPr/>
        </p:nvSpPr>
        <p:spPr>
          <a:xfrm>
            <a:off x="696000" y="3321169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다시 찾아보는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나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_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차와 명상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으로 조직 속의 나와 그 안에서의 역할 찾기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25EFDC7-F00A-CDDA-7B6A-6D4C7A68E875}"/>
              </a:ext>
            </a:extLst>
          </p:cNvPr>
          <p:cNvSpPr/>
          <p:nvPr/>
        </p:nvSpPr>
        <p:spPr>
          <a:xfrm>
            <a:off x="696000" y="3724217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스트레스와 힐링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_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다도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를 배우며 화는 다스리고 일터에서의 작은 행복 느껴보기</a:t>
            </a:r>
          </a:p>
        </p:txBody>
      </p:sp>
    </p:spTree>
    <p:extLst>
      <p:ext uri="{BB962C8B-B14F-4D97-AF65-F5344CB8AC3E}">
        <p14:creationId xmlns:p14="http://schemas.microsoft.com/office/powerpoint/2010/main" val="7196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1CC6B6-AADE-43CC-A6C1-7B21B336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30183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419AFF-F6C2-49BC-0689-41CAFFC8B9E9}"/>
              </a:ext>
            </a:extLst>
          </p:cNvPr>
          <p:cNvSpPr/>
          <p:nvPr/>
        </p:nvSpPr>
        <p:spPr>
          <a:xfrm>
            <a:off x="5016000" y="297935"/>
            <a:ext cx="36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푸른차문화연구원 소개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D07FC5-6161-AB0C-463B-59F55BAC7A81}"/>
              </a:ext>
            </a:extLst>
          </p:cNvPr>
          <p:cNvSpPr/>
          <p:nvPr/>
        </p:nvSpPr>
        <p:spPr>
          <a:xfrm>
            <a:off x="5196000" y="83793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푸른차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브랜드로 차를 직접 제조 판매하면서 다양한 교육사업을 진행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8FF826-111A-5038-F236-F358A829E8AC}"/>
              </a:ext>
            </a:extLst>
          </p:cNvPr>
          <p:cNvSpPr/>
          <p:nvPr/>
        </p:nvSpPr>
        <p:spPr>
          <a:xfrm>
            <a:off x="5196000" y="124293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전통차 문화의 보급은 물론 직장인 학생 외국인관광객 대상의 체험 프로그램을 운영 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672F796-F272-7CA0-2B40-24A5C6075039}"/>
              </a:ext>
            </a:extLst>
          </p:cNvPr>
          <p:cNvSpPr/>
          <p:nvPr/>
        </p:nvSpPr>
        <p:spPr>
          <a:xfrm>
            <a:off x="5196000" y="164793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일지암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티스쿨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티뮤지움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명상실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전통다실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등의 다양한 학습 공간을 보유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46DA5DA-5BC9-0ED7-5D3C-2C651ADDF677}"/>
              </a:ext>
            </a:extLst>
          </p:cNvPr>
          <p:cNvSpPr/>
          <p:nvPr/>
        </p:nvSpPr>
        <p:spPr>
          <a:xfrm>
            <a:off x="5016000" y="2484000"/>
            <a:ext cx="36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오영환 원장 소개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FA37B9-3709-5602-9A05-C674ACB93DE5}"/>
              </a:ext>
            </a:extLst>
          </p:cNvPr>
          <p:cNvSpPr/>
          <p:nvPr/>
        </p:nvSpPr>
        <p:spPr>
          <a:xfrm>
            <a:off x="5196000" y="3024000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- 30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년 동안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만을 연구하고 다수의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차 </a:t>
            </a:r>
            <a:r>
              <a:rPr lang="ko-KR" altLang="en-US" sz="1400" b="1" dirty="0" err="1">
                <a:solidFill>
                  <a:schemeClr val="bg1">
                    <a:lumMod val="50000"/>
                  </a:schemeClr>
                </a:solidFill>
              </a:rPr>
              <a:t>블렌딩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과정을 기획 설계 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F6CCE72-AA4C-3B37-93E0-DD89906FB80C}"/>
              </a:ext>
            </a:extLst>
          </p:cNvPr>
          <p:cNvSpPr/>
          <p:nvPr/>
        </p:nvSpPr>
        <p:spPr>
          <a:xfrm>
            <a:off x="5196000" y="3429000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명상에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차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를 접목시킨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명선 차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등의 다도 프로그램을 직접 개발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endParaRPr lang="ko-KR" altLang="en-US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1BDEF32-B6B4-2F16-700A-B5776154EF92}"/>
              </a:ext>
            </a:extLst>
          </p:cNvPr>
          <p:cNvSpPr/>
          <p:nvPr/>
        </p:nvSpPr>
        <p:spPr>
          <a:xfrm>
            <a:off x="5196000" y="3834000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</a:rPr>
              <a:t>공직자와 직장인은 물론 지역사회 주민들과 다도를 통한 힐링 프로그램을 공유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9AF6548-ECC8-8790-3A4A-9ADE6E50A685}"/>
              </a:ext>
            </a:extLst>
          </p:cNvPr>
          <p:cNvSpPr/>
          <p:nvPr/>
        </p:nvSpPr>
        <p:spPr>
          <a:xfrm>
            <a:off x="5016000" y="4670065"/>
            <a:ext cx="36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프로그램 운영 실적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AF0084D-9972-3A28-3D8B-9F72C4B2D9D5}"/>
              </a:ext>
            </a:extLst>
          </p:cNvPr>
          <p:cNvSpPr/>
          <p:nvPr/>
        </p:nvSpPr>
        <p:spPr>
          <a:xfrm>
            <a:off x="5196000" y="521006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대구교육연수원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2023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마음챙김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차와 함께 마음건강 챙기기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직무 연수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F5D381D-AE90-28A4-0F39-E0D0D849B65B}"/>
              </a:ext>
            </a:extLst>
          </p:cNvPr>
          <p:cNvSpPr/>
          <p:nvPr/>
        </p:nvSpPr>
        <p:spPr>
          <a:xfrm>
            <a:off x="5196000" y="561506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경상북도인재개발원 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차와 다도</a:t>
            </a:r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힐링 교육프로그램 강의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3795BF-74AB-34F2-6975-5AA6262CF9FC}"/>
              </a:ext>
            </a:extLst>
          </p:cNvPr>
          <p:cNvSpPr/>
          <p:nvPr/>
        </p:nvSpPr>
        <p:spPr>
          <a:xfrm>
            <a:off x="5196000" y="6020065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sz="1400" b="1">
                <a:solidFill>
                  <a:schemeClr val="bg1">
                    <a:lumMod val="50000"/>
                  </a:schemeClr>
                </a:solidFill>
              </a:rPr>
              <a:t>대구시 수성구청과 평생교육 프로그램의 협약 및 운영  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E7779625-C7AC-69ED-E530-4CE53E60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63" t="12589" r="19560" b="2909"/>
          <a:stretch>
            <a:fillRect/>
          </a:stretch>
        </p:blipFill>
        <p:spPr>
          <a:xfrm>
            <a:off x="10743891" y="2187935"/>
            <a:ext cx="1260000" cy="1260000"/>
          </a:xfrm>
          <a:custGeom>
            <a:avLst/>
            <a:gdLst>
              <a:gd name="connsiteX0" fmla="*/ 1980000 w 3960000"/>
              <a:gd name="connsiteY0" fmla="*/ 0 h 3960000"/>
              <a:gd name="connsiteX1" fmla="*/ 3960000 w 3960000"/>
              <a:gd name="connsiteY1" fmla="*/ 1980000 h 3960000"/>
              <a:gd name="connsiteX2" fmla="*/ 1980000 w 3960000"/>
              <a:gd name="connsiteY2" fmla="*/ 3960000 h 3960000"/>
              <a:gd name="connsiteX3" fmla="*/ 0 w 3960000"/>
              <a:gd name="connsiteY3" fmla="*/ 1980000 h 3960000"/>
              <a:gd name="connsiteX4" fmla="*/ 1980000 w 3960000"/>
              <a:gd name="connsiteY4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000" h="3960000">
                <a:moveTo>
                  <a:pt x="1980000" y="0"/>
                </a:moveTo>
                <a:cubicBezTo>
                  <a:pt x="3073524" y="0"/>
                  <a:pt x="3960000" y="886476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cubicBezTo>
                  <a:pt x="886476" y="3960000"/>
                  <a:pt x="0" y="3073524"/>
                  <a:pt x="0" y="1980000"/>
                </a:cubicBezTo>
                <a:cubicBezTo>
                  <a:pt x="0" y="886476"/>
                  <a:pt x="886476" y="0"/>
                  <a:pt x="1980000" y="0"/>
                </a:cubicBezTo>
                <a:close/>
              </a:path>
            </a:pathLst>
          </a:custGeom>
          <a:noFill/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F828558-9916-9876-FE3F-F5E3445B3C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243" t="14067" r="14751" b="9113"/>
          <a:stretch>
            <a:fillRect/>
          </a:stretch>
        </p:blipFill>
        <p:spPr>
          <a:xfrm>
            <a:off x="10236000" y="5680334"/>
            <a:ext cx="867891" cy="867891"/>
          </a:xfrm>
          <a:custGeom>
            <a:avLst/>
            <a:gdLst>
              <a:gd name="connsiteX0" fmla="*/ 1800000 w 3600000"/>
              <a:gd name="connsiteY0" fmla="*/ 0 h 3600000"/>
              <a:gd name="connsiteX1" fmla="*/ 3600000 w 3600000"/>
              <a:gd name="connsiteY1" fmla="*/ 1800000 h 3600000"/>
              <a:gd name="connsiteX2" fmla="*/ 1800000 w 3600000"/>
              <a:gd name="connsiteY2" fmla="*/ 3600000 h 3600000"/>
              <a:gd name="connsiteX3" fmla="*/ 0 w 3600000"/>
              <a:gd name="connsiteY3" fmla="*/ 1800000 h 3600000"/>
              <a:gd name="connsiteX4" fmla="*/ 1800000 w 3600000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3600000">
                <a:moveTo>
                  <a:pt x="1800000" y="0"/>
                </a:moveTo>
                <a:cubicBezTo>
                  <a:pt x="2794113" y="0"/>
                  <a:pt x="3600000" y="805887"/>
                  <a:pt x="3600000" y="1800000"/>
                </a:cubicBezTo>
                <a:cubicBezTo>
                  <a:pt x="3600000" y="2794113"/>
                  <a:pt x="2794113" y="3600000"/>
                  <a:pt x="1800000" y="3600000"/>
                </a:cubicBezTo>
                <a:cubicBezTo>
                  <a:pt x="805887" y="3600000"/>
                  <a:pt x="0" y="2794113"/>
                  <a:pt x="0" y="1800000"/>
                </a:cubicBezTo>
                <a:cubicBezTo>
                  <a:pt x="0" y="805887"/>
                  <a:pt x="805887" y="0"/>
                  <a:pt x="1800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893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0F18E7B-0D40-12A4-89B0-E47847DF22E4}"/>
              </a:ext>
            </a:extLst>
          </p:cNvPr>
          <p:cNvSpPr/>
          <p:nvPr/>
        </p:nvSpPr>
        <p:spPr>
          <a:xfrm>
            <a:off x="516000" y="189000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프로그램 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1 _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차 만들기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를 통한 공감 소통</a:t>
            </a:r>
          </a:p>
        </p:txBody>
      </p:sp>
      <p:graphicFrame>
        <p:nvGraphicFramePr>
          <p:cNvPr id="4" name="Group 109">
            <a:extLst>
              <a:ext uri="{FF2B5EF4-FFF2-40B4-BE49-F238E27FC236}">
                <a16:creationId xmlns:a16="http://schemas.microsoft.com/office/drawing/2014/main" id="{C62A68F6-75E0-F5F4-1D97-5CE93485C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61802"/>
              </p:ext>
            </p:extLst>
          </p:nvPr>
        </p:nvGraphicFramePr>
        <p:xfrm>
          <a:off x="683429" y="919237"/>
          <a:ext cx="9360000" cy="5019527"/>
        </p:xfrm>
        <a:graphic>
          <a:graphicData uri="http://schemas.openxmlformats.org/drawingml/2006/table">
            <a:tbl>
              <a:tblPr/>
              <a:tblGrid>
                <a:gridCol w="204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05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 듈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당신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이해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아이스 브레이킹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연구원 소개 및 참여자 소개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참여자들이 즐겨 마시는 음료에 대한 생각 공유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여 가지의 차 종류별 특징과 각각의 차가 내포한 스토리와 상징성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1.0h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실습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‘Only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for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ME＇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블렌딩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차 만들기 실습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각자 자신을 위해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블렌딩해서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만들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티백의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주제 및 네이밍 선정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여 가지 차 중에서 직접 몇가지 차를 선택하여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각자의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'ME'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블렌드의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설명 및 동료와의 시음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2.0h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명상과 다도로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지친 나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위로해주기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차 향을 맡아 보며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차향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명상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싱잉볼을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통한 소리 명상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명상 체험 후 자신의 이야기 공유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22866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조직 내 누군가를 위한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블렌딩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차 선물하기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셀프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블렌딩의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대상을 조별로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설정하고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그사람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이라면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어떤 차를 만들까 생각해보기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여가지 차 중에서 직접 몇가지 차를 선택하여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블렌딩한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차를 조원과 함께 포장하고 정성스러운 선물 완성하기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3.5h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3670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88761C6-1BCC-0002-4330-03E6DEAE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72" t="44023" r="26954" b="2203"/>
          <a:stretch>
            <a:fillRect/>
          </a:stretch>
        </p:blipFill>
        <p:spPr>
          <a:xfrm>
            <a:off x="10596000" y="5229000"/>
            <a:ext cx="1260000" cy="1260000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24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0F18E7B-0D40-12A4-89B0-E47847DF22E4}"/>
              </a:ext>
            </a:extLst>
          </p:cNvPr>
          <p:cNvSpPr/>
          <p:nvPr/>
        </p:nvSpPr>
        <p:spPr>
          <a:xfrm>
            <a:off x="516000" y="189000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프로그램 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2 _ 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차와 명상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으로 떠나보는 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조직 속의 나 그리고 나의 역할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Group 109">
            <a:extLst>
              <a:ext uri="{FF2B5EF4-FFF2-40B4-BE49-F238E27FC236}">
                <a16:creationId xmlns:a16="http://schemas.microsoft.com/office/drawing/2014/main" id="{CED6FD3D-F94A-F500-C994-912BF7EF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28608"/>
              </p:ext>
            </p:extLst>
          </p:nvPr>
        </p:nvGraphicFramePr>
        <p:xfrm>
          <a:off x="683429" y="919237"/>
          <a:ext cx="9360000" cy="5019527"/>
        </p:xfrm>
        <a:graphic>
          <a:graphicData uri="http://schemas.openxmlformats.org/drawingml/2006/table">
            <a:tbl>
              <a:tblPr/>
              <a:tblGrid>
                <a:gridCol w="204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05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 듈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차와 명상 프로그램과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직장인으로서의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직장인에게 자기성찰과 명상이 필요한 이유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직장생활과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직무에서 과거 현재 미래의 나에 대하여 생각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조직에서 나의 역할과 다른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구성원들과의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관계에 대해 생각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실습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알아보기와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블렌딩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만들기 실습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늘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많이 해봤던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MBTI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에서 벗어나 감성과 양심으로 접근하는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알아보기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자신이 좋아하는 것과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싫어하는 것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무엇 때문에 그런 마음이 드는지 생각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나를 위한 차는 물론 조직 내 상사나 선후배 동료를 위한 차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다도 실습으로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조직 속에서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찾기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또는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당신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을 위해서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블렌딩한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차 공유 시간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내가 생각하는 당신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과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당신이 생각하는 나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를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서로 알아가는 시간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내가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원하는 조직과 일터에서 벗어나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조직과 일터가 원하는 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를 설정해 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22866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명상 프로그램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체험 및 실습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명상을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통해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를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찾아가는 과정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소리 명상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호흡 명상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'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비움 명상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등의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명상 프로그램 실습과 체험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프로그램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체험 후 소감 공유 및 원장님 질의 응답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3.5h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3670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84F089CE-A687-9A5F-BAA7-DB06C12FF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93" t="9670" r="18312" b="9670"/>
          <a:stretch>
            <a:fillRect/>
          </a:stretch>
        </p:blipFill>
        <p:spPr>
          <a:xfrm>
            <a:off x="10596000" y="5229000"/>
            <a:ext cx="1260000" cy="1260000"/>
          </a:xfrm>
          <a:custGeom>
            <a:avLst/>
            <a:gdLst>
              <a:gd name="connsiteX0" fmla="*/ 1890000 w 3780000"/>
              <a:gd name="connsiteY0" fmla="*/ 0 h 3780000"/>
              <a:gd name="connsiteX1" fmla="*/ 3780000 w 3780000"/>
              <a:gd name="connsiteY1" fmla="*/ 1890000 h 3780000"/>
              <a:gd name="connsiteX2" fmla="*/ 1890000 w 3780000"/>
              <a:gd name="connsiteY2" fmla="*/ 3780000 h 3780000"/>
              <a:gd name="connsiteX3" fmla="*/ 0 w 3780000"/>
              <a:gd name="connsiteY3" fmla="*/ 1890000 h 3780000"/>
              <a:gd name="connsiteX4" fmla="*/ 1890000 w 3780000"/>
              <a:gd name="connsiteY4" fmla="*/ 0 h 37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000" h="3780000">
                <a:moveTo>
                  <a:pt x="1890000" y="0"/>
                </a:moveTo>
                <a:cubicBezTo>
                  <a:pt x="2933818" y="0"/>
                  <a:pt x="3780000" y="846182"/>
                  <a:pt x="3780000" y="1890000"/>
                </a:cubicBezTo>
                <a:cubicBezTo>
                  <a:pt x="3780000" y="2933818"/>
                  <a:pt x="2933818" y="3780000"/>
                  <a:pt x="1890000" y="3780000"/>
                </a:cubicBezTo>
                <a:cubicBezTo>
                  <a:pt x="846182" y="3780000"/>
                  <a:pt x="0" y="2933818"/>
                  <a:pt x="0" y="1890000"/>
                </a:cubicBezTo>
                <a:cubicBezTo>
                  <a:pt x="0" y="846182"/>
                  <a:pt x="846182" y="0"/>
                  <a:pt x="1890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07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0F18E7B-0D40-12A4-89B0-E47847DF22E4}"/>
              </a:ext>
            </a:extLst>
          </p:cNvPr>
          <p:cNvSpPr/>
          <p:nvPr/>
        </p:nvSpPr>
        <p:spPr>
          <a:xfrm>
            <a:off x="516000" y="189000"/>
            <a:ext cx="882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프로그램 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3 _ 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다도</a:t>
            </a:r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로 찾아가는 나만의 힐링</a:t>
            </a:r>
          </a:p>
        </p:txBody>
      </p:sp>
      <p:graphicFrame>
        <p:nvGraphicFramePr>
          <p:cNvPr id="4" name="Group 109">
            <a:extLst>
              <a:ext uri="{FF2B5EF4-FFF2-40B4-BE49-F238E27FC236}">
                <a16:creationId xmlns:a16="http://schemas.microsoft.com/office/drawing/2014/main" id="{A60D0356-74EB-375A-CD29-E2D104BA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85373"/>
              </p:ext>
            </p:extLst>
          </p:nvPr>
        </p:nvGraphicFramePr>
        <p:xfrm>
          <a:off x="683429" y="919237"/>
          <a:ext cx="9360000" cy="5019527"/>
        </p:xfrm>
        <a:graphic>
          <a:graphicData uri="http://schemas.openxmlformats.org/drawingml/2006/table">
            <a:tbl>
              <a:tblPr/>
              <a:tblGrid>
                <a:gridCol w="204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05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 듈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다도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힐링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프로그램 개요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참여자 각자의 처음 입사할 때 포부 되새겨보기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나를 힘들게 하고 있는 것들 생각해보기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행복이란 무엇인가 생각해보기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생활 속 다도 혹은 티타임의 의미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실습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차와 명상으로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조직 속에서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찾기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자신의 위치와 역할에 대하여 생각해보기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일터와 조직에서 자랑스러웠던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Vs.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반대로 조금은 실망스러웠던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＇</a:t>
                      </a: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호흡 명상을 통해 각자 내면을 바라보고 나에게 집중하는 명상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1.5h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다도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힐링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'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으로의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여행 첫걸음 준비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나를 위한 티코스터 만들어 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나만의 힐링을 풍성하게 만들어 주는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다식 만들기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'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체험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과일 예쁘게 깎아 보기 체험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2.5h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22866"/>
                  </a:ext>
                </a:extLst>
              </a:tr>
              <a:tr h="1175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다도로 완성하는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나만의 힐링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직장 혹은 생활 속에서 다른 이들과 간단하게 차생활을 즐기는 방법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누군가를 위한 차를 우려 봄으로써 힐링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85725" marR="0" lvl="0" indent="-857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오롯이 나 자신만을 위한 차를 한잔 우려보기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  <a:cs typeface="+mn-cs"/>
                        </a:rPr>
                        <a:t>2.5h</a:t>
                      </a:r>
                    </a:p>
                  </a:txBody>
                  <a:tcPr marL="91441" marR="9144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3670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A34E6406-FB9A-019E-33E6-81491473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50" t="32052" r="5210" b="18015"/>
          <a:stretch>
            <a:fillRect/>
          </a:stretch>
        </p:blipFill>
        <p:spPr>
          <a:xfrm>
            <a:off x="10596000" y="5229000"/>
            <a:ext cx="1260000" cy="1260000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  <a:gd name="connsiteX4" fmla="*/ 1170000 w 2340000"/>
              <a:gd name="connsiteY4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cubicBezTo>
                  <a:pt x="1816173" y="0"/>
                  <a:pt x="2340000" y="523827"/>
                  <a:pt x="2340000" y="1170000"/>
                </a:cubicBezTo>
                <a:cubicBezTo>
                  <a:pt x="2340000" y="1816173"/>
                  <a:pt x="1816173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501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2157CA0-7FA8-B1F8-ADB2-6933C1C9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3DE06A7-1E54-9FE2-0675-D14B00B35BF8}"/>
              </a:ext>
            </a:extLst>
          </p:cNvPr>
          <p:cNvSpPr/>
          <p:nvPr/>
        </p:nvSpPr>
        <p:spPr>
          <a:xfrm>
            <a:off x="5736000" y="438569"/>
            <a:ext cx="55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>
                <a:solidFill>
                  <a:schemeClr val="bg1">
                    <a:lumMod val="65000"/>
                  </a:schemeClr>
                </a:solidFill>
              </a:rPr>
              <a:t>추가 프로그램 제안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C49F088-2834-A1F9-6F74-EFBB2AD663AD}"/>
              </a:ext>
            </a:extLst>
          </p:cNvPr>
          <p:cNvSpPr/>
          <p:nvPr/>
        </p:nvSpPr>
        <p:spPr>
          <a:xfrm>
            <a:off x="5916000" y="3969000"/>
            <a:ext cx="55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※ 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운영 프로그램 예시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74F0C5-1325-C73C-1DF4-934999BE20C9}"/>
              </a:ext>
            </a:extLst>
          </p:cNvPr>
          <p:cNvSpPr/>
          <p:nvPr/>
        </p:nvSpPr>
        <p:spPr>
          <a:xfrm>
            <a:off x="5736000" y="1166342"/>
            <a:ext cx="6120000" cy="1902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푸른차문화연구원에서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비건 차음식체험으로 차림상을 준비합니다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푸르른 자연 환경을 벗삼아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색다른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팀 회식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워크숍을 기획해 보세요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28EC060-6B06-285B-E909-5AC5CEC3769D}"/>
              </a:ext>
            </a:extLst>
          </p:cNvPr>
          <p:cNvSpPr/>
          <p:nvPr/>
        </p:nvSpPr>
        <p:spPr>
          <a:xfrm>
            <a:off x="5916000" y="4509000"/>
            <a:ext cx="55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17:30~18:00 _ 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원장님의 환영 인사와 팀 워크숍 오프닝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751D312-84F9-1F21-5A7A-5148D09B6AF9}"/>
              </a:ext>
            </a:extLst>
          </p:cNvPr>
          <p:cNvSpPr/>
          <p:nvPr/>
        </p:nvSpPr>
        <p:spPr>
          <a:xfrm>
            <a:off x="5916000" y="4959000"/>
            <a:ext cx="55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18:00~19:00 _ 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푸른차에서 정성스럽게 준비한 비건 차림상 만찬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488F740-2305-0646-5801-CF22123906AD}"/>
              </a:ext>
            </a:extLst>
          </p:cNvPr>
          <p:cNvSpPr/>
          <p:nvPr/>
        </p:nvSpPr>
        <p:spPr>
          <a:xfrm>
            <a:off x="5916000" y="5409000"/>
            <a:ext cx="55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19:00~20:00 _ 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차와 명상 그리고 워크숍 정리</a:t>
            </a:r>
          </a:p>
        </p:txBody>
      </p:sp>
    </p:spTree>
    <p:extLst>
      <p:ext uri="{BB962C8B-B14F-4D97-AF65-F5344CB8AC3E}">
        <p14:creationId xmlns:p14="http://schemas.microsoft.com/office/powerpoint/2010/main" val="413552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C994BDC-2077-BE0B-6C2A-356195470D01}"/>
              </a:ext>
            </a:extLst>
          </p:cNvPr>
          <p:cNvSpPr/>
          <p:nvPr/>
        </p:nvSpPr>
        <p:spPr>
          <a:xfrm>
            <a:off x="876000" y="1629000"/>
            <a:ext cx="45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감사합니다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C120AF4-6844-E1DA-F417-E15C6F92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24" y="0"/>
            <a:ext cx="4348976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84AAA8C-1D7B-F3B6-FD06-7C68E8F58CBF}"/>
              </a:ext>
            </a:extLst>
          </p:cNvPr>
          <p:cNvSpPr/>
          <p:nvPr/>
        </p:nvSpPr>
        <p:spPr>
          <a:xfrm>
            <a:off x="876000" y="4329000"/>
            <a:ext cx="45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b="1" dirty="0">
                <a:solidFill>
                  <a:schemeClr val="bg1">
                    <a:lumMod val="50000"/>
                  </a:schemeClr>
                </a:solidFill>
              </a:rPr>
              <a:t>사단법인 </a:t>
            </a:r>
            <a:r>
              <a:rPr lang="ko-KR" altLang="en-US" sz="1800" b="1" dirty="0" err="1">
                <a:solidFill>
                  <a:schemeClr val="bg1">
                    <a:lumMod val="50000"/>
                  </a:schemeClr>
                </a:solidFill>
              </a:rPr>
              <a:t>푸른차문화연구원</a:t>
            </a:r>
            <a:endParaRPr lang="en-US" altLang="ko-KR" sz="1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</a:rPr>
              <a:t>김태인실장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b="1" err="1">
                <a:solidFill>
                  <a:schemeClr val="bg1">
                    <a:lumMod val="50000"/>
                  </a:schemeClr>
                </a:solidFill>
              </a:rPr>
              <a:t>puruncha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</a:rPr>
              <a:t>@naver.com</a:t>
            </a:r>
            <a:endParaRPr lang="en-US" altLang="ko-K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C0D1AAC-4E3D-EA8E-C725-8E3B9C32ADEC}"/>
              </a:ext>
            </a:extLst>
          </p:cNvPr>
          <p:cNvSpPr/>
          <p:nvPr/>
        </p:nvSpPr>
        <p:spPr>
          <a:xfrm>
            <a:off x="876000" y="5377470"/>
            <a:ext cx="5400000" cy="99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b="1">
                <a:solidFill>
                  <a:schemeClr val="bg1">
                    <a:lumMod val="65000"/>
                  </a:schemeClr>
                </a:solidFill>
              </a:rPr>
              <a:t>053) 754 1110</a:t>
            </a:r>
          </a:p>
          <a:p>
            <a:r>
              <a:rPr lang="ko-KR" altLang="en-US" sz="1800" b="1">
                <a:solidFill>
                  <a:schemeClr val="bg1">
                    <a:lumMod val="65000"/>
                  </a:schemeClr>
                </a:solidFill>
              </a:rPr>
              <a:t>대구광역시 수성구 유니버시아드로 </a:t>
            </a:r>
            <a:r>
              <a:rPr lang="en-US" altLang="ko-KR" sz="1800" b="1">
                <a:solidFill>
                  <a:schemeClr val="bg1">
                    <a:lumMod val="65000"/>
                  </a:schemeClr>
                </a:solidFill>
              </a:rPr>
              <a:t>11</a:t>
            </a:r>
            <a:r>
              <a:rPr lang="ko-KR" altLang="en-US" sz="1800" b="1">
                <a:solidFill>
                  <a:schemeClr val="bg1">
                    <a:lumMod val="65000"/>
                  </a:schemeClr>
                </a:solidFill>
              </a:rPr>
              <a:t>길 </a:t>
            </a:r>
            <a:r>
              <a:rPr lang="en-US" altLang="ko-KR" sz="1800" b="1">
                <a:solidFill>
                  <a:schemeClr val="bg1">
                    <a:lumMod val="65000"/>
                  </a:schemeClr>
                </a:solidFill>
              </a:rPr>
              <a:t>41</a:t>
            </a:r>
          </a:p>
          <a:p>
            <a:r>
              <a:rPr lang="en-US" altLang="ko-KR" sz="1800" b="1">
                <a:solidFill>
                  <a:schemeClr val="bg1">
                    <a:lumMod val="65000"/>
                  </a:schemeClr>
                </a:solidFill>
              </a:rPr>
              <a:t>blog.naver.com/puruncha</a:t>
            </a:r>
          </a:p>
        </p:txBody>
      </p:sp>
    </p:spTree>
    <p:extLst>
      <p:ext uri="{BB962C8B-B14F-4D97-AF65-F5344CB8AC3E}">
        <p14:creationId xmlns:p14="http://schemas.microsoft.com/office/powerpoint/2010/main" val="50850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884</Words>
  <Application>Microsoft Office PowerPoint</Application>
  <PresentationFormat>와이드스크린</PresentationFormat>
  <Paragraphs>157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이석우</dc:creator>
  <cp:lastModifiedBy>태인 김</cp:lastModifiedBy>
  <cp:revision>41</cp:revision>
  <dcterms:created xsi:type="dcterms:W3CDTF">2023-09-27T02:46:52Z</dcterms:created>
  <dcterms:modified xsi:type="dcterms:W3CDTF">2023-11-22T05:15:56Z</dcterms:modified>
</cp:coreProperties>
</file>